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8"/>
  </p:notesMasterIdLst>
  <p:handoutMasterIdLst>
    <p:handoutMasterId r:id="rId29"/>
  </p:handoutMasterIdLst>
  <p:sldIdLst>
    <p:sldId id="327" r:id="rId5"/>
    <p:sldId id="330" r:id="rId6"/>
    <p:sldId id="331" r:id="rId7"/>
    <p:sldId id="332" r:id="rId8"/>
    <p:sldId id="298" r:id="rId9"/>
    <p:sldId id="262" r:id="rId10"/>
    <p:sldId id="263" r:id="rId11"/>
    <p:sldId id="299" r:id="rId12"/>
    <p:sldId id="264" r:id="rId13"/>
    <p:sldId id="266" r:id="rId14"/>
    <p:sldId id="265" r:id="rId15"/>
    <p:sldId id="333" r:id="rId16"/>
    <p:sldId id="334" r:id="rId17"/>
    <p:sldId id="335" r:id="rId18"/>
    <p:sldId id="276" r:id="rId19"/>
    <p:sldId id="303" r:id="rId20"/>
    <p:sldId id="293" r:id="rId21"/>
    <p:sldId id="277" r:id="rId22"/>
    <p:sldId id="288" r:id="rId23"/>
    <p:sldId id="289" r:id="rId24"/>
    <p:sldId id="320" r:id="rId25"/>
    <p:sldId id="274" r:id="rId26"/>
    <p:sldId id="329" r:id="rId2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8"/>
    <p:restoredTop sz="74898"/>
  </p:normalViewPr>
  <p:slideViewPr>
    <p:cSldViewPr snapToGrid="0" snapToObjects="1">
      <p:cViewPr varScale="1">
        <p:scale>
          <a:sx n="94" d="100"/>
          <a:sy n="94" d="100"/>
        </p:scale>
        <p:origin x="93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28787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478385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475364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866754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Alireza </a:t>
            </a:r>
            <a:r>
              <a:rPr lang="en-US" dirty="0" err="1">
                <a:solidFill>
                  <a:schemeClr val="bg2"/>
                </a:solidFill>
                <a:latin typeface="Abadi"/>
                <a:ea typeface="SF Pro" pitchFamily="2" charset="0"/>
                <a:cs typeface="SF Pro" pitchFamily="2" charset="0"/>
              </a:rPr>
              <a:t>Ramezani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03/28/2024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178615"/>
            <a:ext cx="10515600" cy="16578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EDA with Data Visualization</a:t>
            </a:r>
          </a:p>
        </p:txBody>
      </p:sp>
      <p:pic>
        <p:nvPicPr>
          <p:cNvPr id="10" name="Picture 9" descr="A graph showing the growth of a company&#10;&#10;Description automatically generated">
            <a:extLst>
              <a:ext uri="{FF2B5EF4-FFF2-40B4-BE49-F238E27FC236}">
                <a16:creationId xmlns:a16="http://schemas.microsoft.com/office/drawing/2014/main" id="{2B8C4F92-470E-E230-88AF-6164A426A33F}"/>
              </a:ext>
            </a:extLst>
          </p:cNvPr>
          <p:cNvPicPr>
            <a:picLocks noChangeAspect="1"/>
          </p:cNvPicPr>
          <p:nvPr/>
        </p:nvPicPr>
        <p:blipFill rotWithShape="1">
          <a:blip r:embed="rId2"/>
          <a:srcRect t="7912" r="2" b="20907"/>
          <a:stretch/>
        </p:blipFill>
        <p:spPr>
          <a:xfrm>
            <a:off x="198742" y="2028574"/>
            <a:ext cx="3802338" cy="2043469"/>
          </a:xfrm>
          <a:prstGeom prst="rect">
            <a:avLst/>
          </a:prstGeom>
        </p:spPr>
      </p:pic>
      <p:pic>
        <p:nvPicPr>
          <p:cNvPr id="12" name="Picture 11" descr="A graph of a number of blue bars&#10;&#10;Description automatically generated with medium confidence">
            <a:extLst>
              <a:ext uri="{FF2B5EF4-FFF2-40B4-BE49-F238E27FC236}">
                <a16:creationId xmlns:a16="http://schemas.microsoft.com/office/drawing/2014/main" id="{F882123F-1074-A430-D365-5B3A43066139}"/>
              </a:ext>
            </a:extLst>
          </p:cNvPr>
          <p:cNvPicPr>
            <a:picLocks noChangeAspect="1"/>
          </p:cNvPicPr>
          <p:nvPr/>
        </p:nvPicPr>
        <p:blipFill rotWithShape="1">
          <a:blip r:embed="rId3"/>
          <a:srcRect t="16863" r="2" b="10268"/>
          <a:stretch/>
        </p:blipFill>
        <p:spPr>
          <a:xfrm>
            <a:off x="4208848" y="2028574"/>
            <a:ext cx="3802338" cy="2043469"/>
          </a:xfrm>
          <a:prstGeom prst="rect">
            <a:avLst/>
          </a:prstGeom>
        </p:spPr>
      </p:pic>
      <p:pic>
        <p:nvPicPr>
          <p:cNvPr id="14" name="Picture 13" descr="A graph of a load mass&#10;&#10;Description automatically generated with medium confidence">
            <a:extLst>
              <a:ext uri="{FF2B5EF4-FFF2-40B4-BE49-F238E27FC236}">
                <a16:creationId xmlns:a16="http://schemas.microsoft.com/office/drawing/2014/main" id="{79A65A29-8BEF-2CD2-AC44-F9053AB06BB1}"/>
              </a:ext>
            </a:extLst>
          </p:cNvPr>
          <p:cNvPicPr>
            <a:picLocks noChangeAspect="1"/>
          </p:cNvPicPr>
          <p:nvPr/>
        </p:nvPicPr>
        <p:blipFill rotWithShape="1">
          <a:blip r:embed="rId4"/>
          <a:srcRect t="624" r="2" b="13389"/>
          <a:stretch/>
        </p:blipFill>
        <p:spPr>
          <a:xfrm>
            <a:off x="8184248" y="2021786"/>
            <a:ext cx="3802338" cy="2043469"/>
          </a:xfrm>
          <a:prstGeom prst="rect">
            <a:avLst/>
          </a:prstGeom>
        </p:spPr>
      </p:pic>
      <p:pic>
        <p:nvPicPr>
          <p:cNvPr id="8" name="Picture 7" descr="A graph of a load mass&#10;&#10;Description automatically generated with medium confidence">
            <a:extLst>
              <a:ext uri="{FF2B5EF4-FFF2-40B4-BE49-F238E27FC236}">
                <a16:creationId xmlns:a16="http://schemas.microsoft.com/office/drawing/2014/main" id="{ECF1DC9C-7099-C93B-F1A4-A7BF9BB28250}"/>
              </a:ext>
            </a:extLst>
          </p:cNvPr>
          <p:cNvPicPr>
            <a:picLocks noChangeAspect="1"/>
          </p:cNvPicPr>
          <p:nvPr/>
        </p:nvPicPr>
        <p:blipFill rotWithShape="1">
          <a:blip r:embed="rId5"/>
          <a:srcRect t="14354" r="2" b="2"/>
          <a:stretch/>
        </p:blipFill>
        <p:spPr>
          <a:xfrm>
            <a:off x="185394" y="4257335"/>
            <a:ext cx="3802338" cy="2043469"/>
          </a:xfrm>
          <a:prstGeom prst="rect">
            <a:avLst/>
          </a:prstGeom>
        </p:spPr>
      </p:pic>
      <p:pic>
        <p:nvPicPr>
          <p:cNvPr id="16" name="Picture 15" descr="A graph of flight number&#10;&#10;Description automatically generated">
            <a:extLst>
              <a:ext uri="{FF2B5EF4-FFF2-40B4-BE49-F238E27FC236}">
                <a16:creationId xmlns:a16="http://schemas.microsoft.com/office/drawing/2014/main" id="{2A182077-797B-5EEC-731B-9AF9FE2958FB}"/>
              </a:ext>
            </a:extLst>
          </p:cNvPr>
          <p:cNvPicPr>
            <a:picLocks noChangeAspect="1"/>
          </p:cNvPicPr>
          <p:nvPr/>
        </p:nvPicPr>
        <p:blipFill rotWithShape="1">
          <a:blip r:embed="rId6"/>
          <a:srcRect t="5510" r="2" b="7810"/>
          <a:stretch/>
        </p:blipFill>
        <p:spPr>
          <a:xfrm>
            <a:off x="4195500" y="4257335"/>
            <a:ext cx="3802338" cy="2043469"/>
          </a:xfrm>
          <a:prstGeom prst="rect">
            <a:avLst/>
          </a:prstGeom>
        </p:spPr>
      </p:pic>
      <p:pic>
        <p:nvPicPr>
          <p:cNvPr id="6" name="Picture 5" descr="A graph of flight number&#10;&#10;Description automatically generated">
            <a:extLst>
              <a:ext uri="{FF2B5EF4-FFF2-40B4-BE49-F238E27FC236}">
                <a16:creationId xmlns:a16="http://schemas.microsoft.com/office/drawing/2014/main" id="{37675469-1CDD-1525-71D8-CA4E6866530B}"/>
              </a:ext>
            </a:extLst>
          </p:cNvPr>
          <p:cNvPicPr>
            <a:picLocks noChangeAspect="1"/>
          </p:cNvPicPr>
          <p:nvPr/>
        </p:nvPicPr>
        <p:blipFill rotWithShape="1">
          <a:blip r:embed="rId7"/>
          <a:srcRect t="15366" r="2" b="2"/>
          <a:stretch/>
        </p:blipFill>
        <p:spPr>
          <a:xfrm>
            <a:off x="8170900" y="4250547"/>
            <a:ext cx="3802338" cy="2043469"/>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800" dirty="0"/>
              <a:t>Displaying the names of the launch sites. </a:t>
            </a:r>
          </a:p>
          <a:p>
            <a:r>
              <a:rPr lang="en-US" sz="1800" dirty="0"/>
              <a:t>Displaying 5 records where launch sites begin with the string ‘CCA’. </a:t>
            </a:r>
          </a:p>
          <a:p>
            <a:r>
              <a:rPr lang="en-US" sz="1800" dirty="0"/>
              <a:t>Displaying the total payload mass carried by booster launched by NASA (CRS). </a:t>
            </a:r>
          </a:p>
          <a:p>
            <a:r>
              <a:rPr lang="en-US" sz="1800" dirty="0"/>
              <a:t>Displaying the average payload mass carried by booster version F9 v1.1. </a:t>
            </a:r>
          </a:p>
          <a:p>
            <a:r>
              <a:rPr lang="en-US" sz="1800" dirty="0"/>
              <a:t>Listing the date when the first successful landing outcome in ground pad was achieved. </a:t>
            </a:r>
          </a:p>
          <a:p>
            <a:r>
              <a:rPr lang="en-US" sz="1800" dirty="0"/>
              <a:t>Listing the names of the boosters which have success in drone ship and have payload mass greater than 4000 but less than 6000. </a:t>
            </a:r>
          </a:p>
          <a:p>
            <a:r>
              <a:rPr lang="en-US" sz="1800" dirty="0"/>
              <a:t>Listing the total number of successful and failure mission outcomes. </a:t>
            </a:r>
          </a:p>
          <a:p>
            <a:r>
              <a:rPr lang="en-US" sz="1800" dirty="0"/>
              <a:t>Listing the names of the </a:t>
            </a:r>
            <a:r>
              <a:rPr lang="en-US" sz="1800" dirty="0" err="1"/>
              <a:t>booster_versions</a:t>
            </a:r>
            <a:r>
              <a:rPr lang="en-US" sz="1800" dirty="0"/>
              <a:t> which have carried the maximum payload mass.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39" descr="A screenshot of a computer&#10;&#10;Description automatically generated">
            <a:extLst>
              <a:ext uri="{FF2B5EF4-FFF2-40B4-BE49-F238E27FC236}">
                <a16:creationId xmlns:a16="http://schemas.microsoft.com/office/drawing/2014/main" id="{970014E3-31EA-9690-6433-8C0DBC3853B9}"/>
              </a:ext>
            </a:extLst>
          </p:cNvPr>
          <p:cNvPicPr>
            <a:picLocks noChangeAspect="1"/>
          </p:cNvPicPr>
          <p:nvPr/>
        </p:nvPicPr>
        <p:blipFill>
          <a:blip r:embed="rId3"/>
          <a:stretch>
            <a:fillRect/>
          </a:stretch>
        </p:blipFill>
        <p:spPr>
          <a:xfrm>
            <a:off x="1129115" y="1483958"/>
            <a:ext cx="4724569" cy="862234"/>
          </a:xfrm>
          <a:prstGeom prst="rect">
            <a:avLst/>
          </a:prstGeom>
        </p:spPr>
      </p:pic>
      <p:cxnSp>
        <p:nvCxnSpPr>
          <p:cNvPr id="45" name="Straight Connector 44">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8" name="Picture 37" descr="A screenshot of a computer&#10;&#10;Description automatically generated">
            <a:extLst>
              <a:ext uri="{FF2B5EF4-FFF2-40B4-BE49-F238E27FC236}">
                <a16:creationId xmlns:a16="http://schemas.microsoft.com/office/drawing/2014/main" id="{A9C16367-0FC6-5FB3-0AFC-12DF1BAA60A7}"/>
              </a:ext>
            </a:extLst>
          </p:cNvPr>
          <p:cNvPicPr>
            <a:picLocks noChangeAspect="1"/>
          </p:cNvPicPr>
          <p:nvPr/>
        </p:nvPicPr>
        <p:blipFill>
          <a:blip r:embed="rId4"/>
          <a:stretch>
            <a:fillRect/>
          </a:stretch>
        </p:blipFill>
        <p:spPr>
          <a:xfrm>
            <a:off x="6338316" y="1495027"/>
            <a:ext cx="4732940" cy="840096"/>
          </a:xfrm>
          <a:prstGeom prst="rect">
            <a:avLst/>
          </a:prstGeom>
        </p:spPr>
      </p:pic>
      <p:cxnSp>
        <p:nvCxnSpPr>
          <p:cNvPr id="47" name="Straight Connector 46">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4" name="Picture 33" descr="A screenshot of a computer&#10;&#10;Description automatically generated">
            <a:extLst>
              <a:ext uri="{FF2B5EF4-FFF2-40B4-BE49-F238E27FC236}">
                <a16:creationId xmlns:a16="http://schemas.microsoft.com/office/drawing/2014/main" id="{B50A5BAC-BB7E-DAEB-17DB-2876430AA054}"/>
              </a:ext>
            </a:extLst>
          </p:cNvPr>
          <p:cNvPicPr>
            <a:picLocks noChangeAspect="1"/>
          </p:cNvPicPr>
          <p:nvPr/>
        </p:nvPicPr>
        <p:blipFill>
          <a:blip r:embed="rId5"/>
          <a:stretch>
            <a:fillRect/>
          </a:stretch>
        </p:blipFill>
        <p:spPr>
          <a:xfrm>
            <a:off x="1129115" y="3963899"/>
            <a:ext cx="4724569" cy="1960695"/>
          </a:xfrm>
          <a:prstGeom prst="rect">
            <a:avLst/>
          </a:prstGeom>
        </p:spPr>
      </p:pic>
      <p:pic>
        <p:nvPicPr>
          <p:cNvPr id="36" name="Picture 35" descr="A screenshot of a computer&#10;&#10;Description automatically generated">
            <a:extLst>
              <a:ext uri="{FF2B5EF4-FFF2-40B4-BE49-F238E27FC236}">
                <a16:creationId xmlns:a16="http://schemas.microsoft.com/office/drawing/2014/main" id="{3EB11802-1D44-C1E6-C868-A6E007792714}"/>
              </a:ext>
            </a:extLst>
          </p:cNvPr>
          <p:cNvPicPr>
            <a:picLocks noChangeAspect="1"/>
          </p:cNvPicPr>
          <p:nvPr/>
        </p:nvPicPr>
        <p:blipFill>
          <a:blip r:embed="rId6"/>
          <a:stretch>
            <a:fillRect/>
          </a:stretch>
        </p:blipFill>
        <p:spPr>
          <a:xfrm>
            <a:off x="6383450" y="3671316"/>
            <a:ext cx="4642671" cy="2553469"/>
          </a:xfrm>
          <a:prstGeom prst="rect">
            <a:avLst/>
          </a:prstGeo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033036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AAE429F-97E3-68DC-8F50-625B0A7BBB4C}"/>
              </a:ext>
            </a:extLst>
          </p:cNvPr>
          <p:cNvPicPr>
            <a:picLocks noChangeAspect="1"/>
          </p:cNvPicPr>
          <p:nvPr/>
        </p:nvPicPr>
        <p:blipFill>
          <a:blip r:embed="rId2"/>
          <a:stretch>
            <a:fillRect/>
          </a:stretch>
        </p:blipFill>
        <p:spPr>
          <a:xfrm>
            <a:off x="1129115" y="1300882"/>
            <a:ext cx="4724569" cy="1228387"/>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6220EEB9-544E-74CE-B9DB-1C09E49C98B7}"/>
              </a:ext>
            </a:extLst>
          </p:cNvPr>
          <p:cNvPicPr>
            <a:picLocks noChangeAspect="1"/>
          </p:cNvPicPr>
          <p:nvPr/>
        </p:nvPicPr>
        <p:blipFill>
          <a:blip r:embed="rId3"/>
          <a:stretch>
            <a:fillRect/>
          </a:stretch>
        </p:blipFill>
        <p:spPr>
          <a:xfrm>
            <a:off x="6338316" y="1524608"/>
            <a:ext cx="4732940" cy="780935"/>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omputer&#10;&#10;Description automatically generated">
            <a:extLst>
              <a:ext uri="{FF2B5EF4-FFF2-40B4-BE49-F238E27FC236}">
                <a16:creationId xmlns:a16="http://schemas.microsoft.com/office/drawing/2014/main" id="{6E4ED02A-9C3E-4CFC-1588-63F5877F448C}"/>
              </a:ext>
            </a:extLst>
          </p:cNvPr>
          <p:cNvPicPr>
            <a:picLocks noChangeAspect="1"/>
          </p:cNvPicPr>
          <p:nvPr/>
        </p:nvPicPr>
        <p:blipFill>
          <a:blip r:embed="rId4"/>
          <a:stretch>
            <a:fillRect/>
          </a:stretch>
        </p:blipFill>
        <p:spPr>
          <a:xfrm>
            <a:off x="1129115" y="4306431"/>
            <a:ext cx="4724569" cy="127563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BD8E5FD-D174-D66A-9A05-37B8D6E95409}"/>
              </a:ext>
            </a:extLst>
          </p:cNvPr>
          <p:cNvPicPr>
            <a:picLocks noChangeAspect="1"/>
          </p:cNvPicPr>
          <p:nvPr/>
        </p:nvPicPr>
        <p:blipFill>
          <a:blip r:embed="rId5"/>
          <a:stretch>
            <a:fillRect/>
          </a:stretch>
        </p:blipFill>
        <p:spPr>
          <a:xfrm>
            <a:off x="6338316" y="3711570"/>
            <a:ext cx="4732940" cy="2472960"/>
          </a:xfrm>
          <a:prstGeom prst="rect">
            <a:avLst/>
          </a:prstGeom>
        </p:spPr>
      </p:pic>
    </p:spTree>
    <p:extLst>
      <p:ext uri="{BB962C8B-B14F-4D97-AF65-F5344CB8AC3E}">
        <p14:creationId xmlns:p14="http://schemas.microsoft.com/office/powerpoint/2010/main" val="66476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omputer program&#10;&#10;Description automatically generated">
            <a:extLst>
              <a:ext uri="{FF2B5EF4-FFF2-40B4-BE49-F238E27FC236}">
                <a16:creationId xmlns:a16="http://schemas.microsoft.com/office/drawing/2014/main" id="{93CFF17A-CA78-8EA4-6982-E5A05B2D85D6}"/>
              </a:ext>
            </a:extLst>
          </p:cNvPr>
          <p:cNvPicPr>
            <a:picLocks noChangeAspect="1"/>
          </p:cNvPicPr>
          <p:nvPr/>
        </p:nvPicPr>
        <p:blipFill>
          <a:blip r:embed="rId2"/>
          <a:stretch>
            <a:fillRect/>
          </a:stretch>
        </p:blipFill>
        <p:spPr>
          <a:xfrm>
            <a:off x="457202" y="939954"/>
            <a:ext cx="5426764" cy="1668729"/>
          </a:xfrm>
          <a:prstGeom prst="rect">
            <a:avLst/>
          </a:prstGeom>
        </p:spPr>
      </p:pic>
      <p:pic>
        <p:nvPicPr>
          <p:cNvPr id="7" name="Picture 6">
            <a:extLst>
              <a:ext uri="{FF2B5EF4-FFF2-40B4-BE49-F238E27FC236}">
                <a16:creationId xmlns:a16="http://schemas.microsoft.com/office/drawing/2014/main" id="{1FC91AC3-F8DF-51E7-2DBD-6AFA6E9E2451}"/>
              </a:ext>
            </a:extLst>
          </p:cNvPr>
          <p:cNvPicPr>
            <a:picLocks noChangeAspect="1"/>
          </p:cNvPicPr>
          <p:nvPr/>
        </p:nvPicPr>
        <p:blipFill>
          <a:blip r:embed="rId3"/>
          <a:stretch>
            <a:fillRect/>
          </a:stretch>
        </p:blipFill>
        <p:spPr>
          <a:xfrm>
            <a:off x="457201" y="4699337"/>
            <a:ext cx="5426764" cy="624077"/>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38E52472-9FF8-D45C-907D-AD7823734494}"/>
              </a:ext>
            </a:extLst>
          </p:cNvPr>
          <p:cNvPicPr>
            <a:picLocks noChangeAspect="1"/>
          </p:cNvPicPr>
          <p:nvPr/>
        </p:nvPicPr>
        <p:blipFill>
          <a:blip r:embed="rId4"/>
          <a:stretch>
            <a:fillRect/>
          </a:stretch>
        </p:blipFill>
        <p:spPr>
          <a:xfrm>
            <a:off x="6308034" y="1850769"/>
            <a:ext cx="5426764" cy="3011852"/>
          </a:xfrm>
          <a:prstGeom prst="rect">
            <a:avLst/>
          </a:prstGeom>
        </p:spPr>
      </p:pic>
    </p:spTree>
    <p:extLst>
      <p:ext uri="{BB962C8B-B14F-4D97-AF65-F5344CB8AC3E}">
        <p14:creationId xmlns:p14="http://schemas.microsoft.com/office/powerpoint/2010/main" val="396911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638881" y="670218"/>
            <a:ext cx="10909640" cy="1065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600">
                <a:solidFill>
                  <a:schemeClr val="tx1"/>
                </a:solidFill>
                <a:latin typeface="+mj-lt"/>
                <a:ea typeface="+mj-ea"/>
                <a:cs typeface="+mj-cs"/>
              </a:rPr>
              <a:t>Build an Interactive Map with Folium</a:t>
            </a:r>
          </a:p>
        </p:txBody>
      </p:sp>
      <p:sp>
        <p:nvSpPr>
          <p:cNvPr id="17"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with circles and dots&#10;&#10;Description automatically generated">
            <a:extLst>
              <a:ext uri="{FF2B5EF4-FFF2-40B4-BE49-F238E27FC236}">
                <a16:creationId xmlns:a16="http://schemas.microsoft.com/office/drawing/2014/main" id="{F412A86C-D55C-E379-9DD9-C439036211A7}"/>
              </a:ext>
            </a:extLst>
          </p:cNvPr>
          <p:cNvPicPr>
            <a:picLocks noChangeAspect="1"/>
          </p:cNvPicPr>
          <p:nvPr/>
        </p:nvPicPr>
        <p:blipFill>
          <a:blip r:embed="rId3"/>
          <a:stretch>
            <a:fillRect/>
          </a:stretch>
        </p:blipFill>
        <p:spPr>
          <a:xfrm>
            <a:off x="292608" y="3367513"/>
            <a:ext cx="3758184" cy="2104582"/>
          </a:xfrm>
          <a:prstGeom prst="rect">
            <a:avLst/>
          </a:prstGeom>
        </p:spPr>
      </p:pic>
      <p:pic>
        <p:nvPicPr>
          <p:cNvPr id="10" name="Picture 9" descr="A map with a road and a road&#10;&#10;Description automatically generated with medium confidence">
            <a:extLst>
              <a:ext uri="{FF2B5EF4-FFF2-40B4-BE49-F238E27FC236}">
                <a16:creationId xmlns:a16="http://schemas.microsoft.com/office/drawing/2014/main" id="{CDE8BD37-F864-958E-0B88-D045CE7AF0EA}"/>
              </a:ext>
            </a:extLst>
          </p:cNvPr>
          <p:cNvPicPr>
            <a:picLocks noChangeAspect="1"/>
          </p:cNvPicPr>
          <p:nvPr/>
        </p:nvPicPr>
        <p:blipFill>
          <a:blip r:embed="rId4"/>
          <a:stretch>
            <a:fillRect/>
          </a:stretch>
        </p:blipFill>
        <p:spPr>
          <a:xfrm>
            <a:off x="4216908" y="3550725"/>
            <a:ext cx="3758184" cy="1738159"/>
          </a:xfrm>
          <a:prstGeom prst="rect">
            <a:avLst/>
          </a:prstGeom>
        </p:spPr>
      </p:pic>
      <p:pic>
        <p:nvPicPr>
          <p:cNvPr id="8" name="Picture 7" descr="A map of the world&#10;&#10;Description automatically generated">
            <a:extLst>
              <a:ext uri="{FF2B5EF4-FFF2-40B4-BE49-F238E27FC236}">
                <a16:creationId xmlns:a16="http://schemas.microsoft.com/office/drawing/2014/main" id="{6B5FF358-A6ED-5BEB-D278-F4DA8F6058EC}"/>
              </a:ext>
            </a:extLst>
          </p:cNvPr>
          <p:cNvPicPr>
            <a:picLocks noChangeAspect="1"/>
          </p:cNvPicPr>
          <p:nvPr/>
        </p:nvPicPr>
        <p:blipFill>
          <a:blip r:embed="rId5"/>
          <a:stretch>
            <a:fillRect/>
          </a:stretch>
        </p:blipFill>
        <p:spPr>
          <a:xfrm>
            <a:off x="8141208" y="3748029"/>
            <a:ext cx="3758184" cy="1343551"/>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1800" dirty="0"/>
              <a:t>We built an interactive dashboard with </a:t>
            </a:r>
            <a:r>
              <a:rPr lang="en-US" sz="1800" dirty="0" err="1"/>
              <a:t>Plotly</a:t>
            </a:r>
            <a:r>
              <a:rPr lang="en-US" sz="1800" dirty="0"/>
              <a:t> dash.</a:t>
            </a:r>
            <a:br>
              <a:rPr lang="en-US" sz="1800" dirty="0"/>
            </a:br>
            <a:r>
              <a:rPr lang="en-US" sz="1800" dirty="0"/>
              <a:t>We plotted pie charts showing the total launches by a certain sites. </a:t>
            </a:r>
          </a:p>
          <a:p>
            <a:r>
              <a:rPr lang="en-US" sz="1800" dirty="0"/>
              <a:t>We plotted scatter graph showing the relationship with Outcome and </a:t>
            </a:r>
            <a:r>
              <a:rPr lang="en-US" sz="1800" dirty="0" err="1"/>
              <a:t>PayloadMass</a:t>
            </a:r>
            <a:r>
              <a:rPr lang="en-US" sz="1800" dirty="0"/>
              <a:t> (Kg) for the different booster version.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A blue and red pie chart&#10;&#10;Description automatically generated">
            <a:extLst>
              <a:ext uri="{FF2B5EF4-FFF2-40B4-BE49-F238E27FC236}">
                <a16:creationId xmlns:a16="http://schemas.microsoft.com/office/drawing/2014/main" id="{F15CE006-ABD3-C23F-0CF5-D4EBBB1257AF}"/>
              </a:ext>
            </a:extLst>
          </p:cNvPr>
          <p:cNvPicPr>
            <a:picLocks noChangeAspect="1"/>
          </p:cNvPicPr>
          <p:nvPr/>
        </p:nvPicPr>
        <p:blipFill>
          <a:blip r:embed="rId4"/>
          <a:stretch>
            <a:fillRect/>
          </a:stretch>
        </p:blipFill>
        <p:spPr>
          <a:xfrm>
            <a:off x="7122520" y="2772296"/>
            <a:ext cx="4983044" cy="2921095"/>
          </a:xfrm>
          <a:prstGeom prst="rect">
            <a:avLst/>
          </a:prstGeom>
        </p:spPr>
      </p:pic>
      <p:pic>
        <p:nvPicPr>
          <p:cNvPr id="8" name="Picture 7" descr="A pie chart with different colored circles&#10;&#10;Description automatically generated">
            <a:extLst>
              <a:ext uri="{FF2B5EF4-FFF2-40B4-BE49-F238E27FC236}">
                <a16:creationId xmlns:a16="http://schemas.microsoft.com/office/drawing/2014/main" id="{BF160DBB-96B4-6FC9-9936-59B5C993BC9B}"/>
              </a:ext>
            </a:extLst>
          </p:cNvPr>
          <p:cNvPicPr>
            <a:picLocks noChangeAspect="1"/>
          </p:cNvPicPr>
          <p:nvPr/>
        </p:nvPicPr>
        <p:blipFill>
          <a:blip r:embed="rId5"/>
          <a:stretch>
            <a:fillRect/>
          </a:stretch>
        </p:blipFill>
        <p:spPr>
          <a:xfrm>
            <a:off x="52435" y="3191153"/>
            <a:ext cx="7070085" cy="2502238"/>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1800" dirty="0"/>
              <a:t>We loaded the data using </a:t>
            </a:r>
            <a:r>
              <a:rPr lang="en-US" sz="1800" dirty="0" err="1"/>
              <a:t>numpy</a:t>
            </a:r>
            <a:r>
              <a:rPr lang="en-US" sz="1800" dirty="0"/>
              <a:t> and pandas, transformed the data, split our data into training and testing sets. </a:t>
            </a:r>
          </a:p>
          <a:p>
            <a:r>
              <a:rPr lang="en-US" sz="1800" dirty="0"/>
              <a:t>Tune different hyperparameters using </a:t>
            </a:r>
            <a:r>
              <a:rPr lang="en-US" sz="1800" dirty="0" err="1"/>
              <a:t>GridSearchCV</a:t>
            </a:r>
            <a:r>
              <a:rPr lang="en-US" sz="1800" dirty="0"/>
              <a:t>. </a:t>
            </a:r>
          </a:p>
          <a:p>
            <a:r>
              <a:rPr lang="en-US" sz="1800" dirty="0"/>
              <a:t>We used accuracy as the metric for our model, improved the model using feature engineering and algorithm tuning.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r>
              <a:rPr lang="en-US" sz="1800" dirty="0"/>
              <a:t>We loaded the data using </a:t>
            </a:r>
            <a:r>
              <a:rPr lang="en-US" sz="1800" dirty="0" err="1"/>
              <a:t>numpy</a:t>
            </a:r>
            <a:r>
              <a:rPr lang="en-US" sz="1800" dirty="0"/>
              <a:t> and pandas, transformed the data, split our data into training and testing sets. </a:t>
            </a:r>
          </a:p>
          <a:p>
            <a:r>
              <a:rPr lang="en-US" sz="1800" dirty="0"/>
              <a:t>Tune different hyperparameters using </a:t>
            </a:r>
            <a:r>
              <a:rPr lang="en-US" sz="1800" dirty="0" err="1"/>
              <a:t>GridSearchCV</a:t>
            </a:r>
            <a:r>
              <a:rPr lang="en-US" sz="1800" dirty="0"/>
              <a:t>. </a:t>
            </a:r>
          </a:p>
          <a:p>
            <a:r>
              <a:rPr lang="en-US" sz="1800" dirty="0"/>
              <a:t>We used accuracy as the metric for our model, improved the model using feature engineering and algorithm tuning.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8881" y="457200"/>
            <a:ext cx="10909640" cy="1368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a:solidFill>
                  <a:schemeClr val="tx1"/>
                </a:solidFill>
                <a:latin typeface="+mj-lt"/>
                <a:ea typeface="+mj-ea"/>
                <a:cs typeface="+mj-cs"/>
              </a:rPr>
              <a:t>Confusion Matrix</a:t>
            </a:r>
          </a:p>
        </p:txBody>
      </p:sp>
      <p:sp>
        <p:nvSpPr>
          <p:cNvPr id="1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different colored squares&#10;&#10;Description automatically generated">
            <a:extLst>
              <a:ext uri="{FF2B5EF4-FFF2-40B4-BE49-F238E27FC236}">
                <a16:creationId xmlns:a16="http://schemas.microsoft.com/office/drawing/2014/main" id="{190A4BA3-549E-0E51-C5A7-1E27C6A0A041}"/>
              </a:ext>
            </a:extLst>
          </p:cNvPr>
          <p:cNvPicPr>
            <a:picLocks noChangeAspect="1"/>
          </p:cNvPicPr>
          <p:nvPr/>
        </p:nvPicPr>
        <p:blipFill>
          <a:blip r:embed="rId2"/>
          <a:stretch>
            <a:fillRect/>
          </a:stretch>
        </p:blipFill>
        <p:spPr>
          <a:xfrm>
            <a:off x="1048986" y="2642616"/>
            <a:ext cx="4156524" cy="3605784"/>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3B993FA9-31FF-412D-299E-C3CFA478713F}"/>
              </a:ext>
            </a:extLst>
          </p:cNvPr>
          <p:cNvPicPr>
            <a:picLocks noChangeAspect="1"/>
          </p:cNvPicPr>
          <p:nvPr/>
        </p:nvPicPr>
        <p:blipFill>
          <a:blip r:embed="rId3"/>
          <a:stretch>
            <a:fillRect/>
          </a:stretch>
        </p:blipFill>
        <p:spPr>
          <a:xfrm>
            <a:off x="6254496" y="3792833"/>
            <a:ext cx="5614416" cy="130535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r>
              <a:rPr lang="en-US" sz="1800" dirty="0"/>
              <a:t>The larger the flight amount at a launch site, the greater the success rate at a launch site. </a:t>
            </a:r>
          </a:p>
          <a:p>
            <a:r>
              <a:rPr lang="en-US" sz="1800" dirty="0"/>
              <a:t>Launch success rate started to increase in 2013 till 2020.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1918"/>
            <a:ext cx="9918894" cy="449365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Our strategy involved utilizing both API integration and web scraping methods to gather data. After obtaining the data, we utilized various Python techniques to thoroughly process and clean it. We then used SQL queries to extract relevant information from the refined dataset. Early insights were obtained through systematic data visualization and trend analysis. To complete our analytical framework, we utilized supervised machine learning models to predict the success of landing events.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By conducting thorough data analysis, we uncovered clear patterns and correlations among variables that directly impact the success of landing events. Using these insights, we built and trained a predictive model that showed significant ability to accurately predict the likelihood of a successful landing event. Importantly, the model achieved an impressive accuracy rate of 83%, highlighting its effectiveness in delivering dependable predictions within this field.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60665"/>
            <a:ext cx="10144732" cy="4773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SpaceX's dedication to reusable rockets has notably decreased the expenses associated with space travel by concentrating on retrieving the initial phase of the rocket. Preserving and reusing costly components from this phase is crucial for reducing costs directly. Evaluating the success rate of these retrieval events provides a significant metric for assessing efficiency and cost-effectiveness in SpaceX's innovative approach. This project focuses on predicting the success of the first phase retrieval event, providing predictive insights to improve decision-making within the space industry</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65213" y="1541518"/>
            <a:ext cx="5325989" cy="377496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600" dirty="0">
                <a:solidFill>
                  <a:schemeClr val="bg2">
                    <a:lumMod val="50000"/>
                  </a:schemeClr>
                </a:solidFill>
                <a:latin typeface="Abadi"/>
              </a:rPr>
              <a:t>Space X REST API</a:t>
            </a:r>
          </a:p>
          <a:p>
            <a:pPr lvl="1">
              <a:lnSpc>
                <a:spcPct val="120000"/>
              </a:lnSpc>
              <a:spcBef>
                <a:spcPts val="1400"/>
              </a:spcBef>
            </a:pPr>
            <a:r>
              <a:rPr lang="en-US" sz="1600" dirty="0">
                <a:solidFill>
                  <a:schemeClr val="bg2">
                    <a:lumMod val="50000"/>
                  </a:schemeClr>
                </a:solidFill>
                <a:latin typeface="Abadi"/>
              </a:rPr>
              <a:t>Web Scraping</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Dropping everything but Falcon 9 data</a:t>
            </a:r>
          </a:p>
          <a:p>
            <a:pPr lvl="1">
              <a:lnSpc>
                <a:spcPct val="120000"/>
              </a:lnSpc>
              <a:spcBef>
                <a:spcPts val="1400"/>
              </a:spcBef>
            </a:pPr>
            <a:r>
              <a:rPr lang="en-US" sz="1600" dirty="0">
                <a:solidFill>
                  <a:schemeClr val="bg2">
                    <a:lumMod val="50000"/>
                  </a:schemeClr>
                </a:solidFill>
                <a:latin typeface="Abadi"/>
              </a:rPr>
              <a:t>Missing Payload Mass values replaced by mean</a:t>
            </a:r>
          </a:p>
          <a:p>
            <a:pPr lvl="1">
              <a:lnSpc>
                <a:spcPct val="120000"/>
              </a:lnSpc>
              <a:spcBef>
                <a:spcPts val="1400"/>
              </a:spcBef>
            </a:pPr>
            <a:r>
              <a:rPr lang="en-US" sz="1600" dirty="0">
                <a:solidFill>
                  <a:schemeClr val="bg2">
                    <a:lumMod val="50000"/>
                  </a:schemeClr>
                </a:solidFill>
                <a:latin typeface="Abadi"/>
              </a:rPr>
              <a:t>Making outcomes into binary categorical data</a:t>
            </a: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TextBox 1">
            <a:extLst>
              <a:ext uri="{FF2B5EF4-FFF2-40B4-BE49-F238E27FC236}">
                <a16:creationId xmlns:a16="http://schemas.microsoft.com/office/drawing/2014/main" id="{A6B03F5B-CDE1-DDB3-6E58-E89AC68DA06B}"/>
              </a:ext>
            </a:extLst>
          </p:cNvPr>
          <p:cNvSpPr txBox="1"/>
          <p:nvPr/>
        </p:nvSpPr>
        <p:spPr>
          <a:xfrm>
            <a:off x="5740106" y="1909095"/>
            <a:ext cx="6451894" cy="3039807"/>
          </a:xfrm>
          <a:prstGeom prst="rect">
            <a:avLst/>
          </a:prstGeom>
          <a:noFill/>
        </p:spPr>
        <p:txBody>
          <a:bodyPr wrap="none" rtlCol="0">
            <a:spAutoFit/>
          </a:bodyPr>
          <a:lstStyle/>
          <a:p>
            <a:pPr marL="285750" indent="-285750">
              <a:lnSpc>
                <a:spcPct val="120000"/>
              </a:lnSpc>
              <a:spcBef>
                <a:spcPts val="1400"/>
              </a:spcBef>
              <a:buFont typeface="Arial" panose="020B0604020202020204" pitchFamily="34" charset="0"/>
              <a:buChar char="•"/>
            </a:pPr>
            <a:r>
              <a:rPr lang="en-US" sz="1600" dirty="0">
                <a:solidFill>
                  <a:schemeClr val="accent3">
                    <a:lumMod val="25000"/>
                  </a:schemeClr>
                </a:solidFill>
                <a:latin typeface="Abadi"/>
              </a:rPr>
              <a:t>Perform exploratory data analysis (EDA) using visualization and SQL</a:t>
            </a:r>
          </a:p>
          <a:p>
            <a:pPr marL="742950" lvl="1" indent="-285750">
              <a:lnSpc>
                <a:spcPct val="120000"/>
              </a:lnSpc>
              <a:spcBef>
                <a:spcPts val="1400"/>
              </a:spcBef>
              <a:buFont typeface="Arial" panose="020B0604020202020204" pitchFamily="34" charset="0"/>
              <a:buChar char="•"/>
            </a:pPr>
            <a:r>
              <a:rPr lang="en-US" sz="1600" dirty="0">
                <a:solidFill>
                  <a:schemeClr val="accent3">
                    <a:lumMod val="25000"/>
                  </a:schemeClr>
                </a:solidFill>
                <a:latin typeface="Abadi"/>
              </a:rPr>
              <a:t>Scatter plots and Histograms</a:t>
            </a:r>
          </a:p>
          <a:p>
            <a:pPr marL="742950" lvl="1" indent="-285750">
              <a:lnSpc>
                <a:spcPct val="120000"/>
              </a:lnSpc>
              <a:spcBef>
                <a:spcPts val="1400"/>
              </a:spcBef>
              <a:buFont typeface="Arial" panose="020B0604020202020204" pitchFamily="34" charset="0"/>
              <a:buChar char="•"/>
            </a:pPr>
            <a:r>
              <a:rPr lang="en-US" sz="1600" dirty="0">
                <a:solidFill>
                  <a:schemeClr val="accent3">
                    <a:lumMod val="25000"/>
                  </a:schemeClr>
                </a:solidFill>
                <a:latin typeface="Abadi"/>
              </a:rPr>
              <a:t>Maps and dashboards</a:t>
            </a:r>
          </a:p>
          <a:p>
            <a:pPr marL="285750" indent="-285750">
              <a:lnSpc>
                <a:spcPct val="120000"/>
              </a:lnSpc>
              <a:spcBef>
                <a:spcPts val="1400"/>
              </a:spcBef>
              <a:buFont typeface="Arial" panose="020B0604020202020204" pitchFamily="34" charset="0"/>
              <a:buChar char="•"/>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marL="285750" indent="-285750">
              <a:lnSpc>
                <a:spcPct val="120000"/>
              </a:lnSpc>
              <a:spcBef>
                <a:spcPts val="1400"/>
              </a:spcBef>
              <a:buFont typeface="Arial" panose="020B0604020202020204" pitchFamily="34" charset="0"/>
              <a:buChar char="•"/>
            </a:pPr>
            <a:r>
              <a:rPr lang="en-US" sz="1600" dirty="0">
                <a:solidFill>
                  <a:schemeClr val="accent3">
                    <a:lumMod val="25000"/>
                  </a:schemeClr>
                </a:solidFill>
                <a:latin typeface="Abadi"/>
              </a:rPr>
              <a:t>Perform predictive analysis using classification models</a:t>
            </a:r>
          </a:p>
          <a:p>
            <a:pPr marL="742950" lvl="1" indent="-285750">
              <a:lnSpc>
                <a:spcPct val="120000"/>
              </a:lnSpc>
              <a:spcBef>
                <a:spcPts val="1400"/>
              </a:spcBef>
              <a:buFont typeface="Arial" panose="020B0604020202020204" pitchFamily="34" charset="0"/>
              <a:buChar char="•"/>
            </a:pPr>
            <a:r>
              <a:rPr lang="en-US" sz="1600" dirty="0">
                <a:solidFill>
                  <a:schemeClr val="bg2">
                    <a:lumMod val="50000"/>
                  </a:schemeClr>
                </a:solidFill>
                <a:latin typeface="Abadi"/>
              </a:rPr>
              <a:t>Logistics Regression, SVM, Decision Trees, KNN</a:t>
            </a:r>
            <a:endParaRPr lang="en-US" sz="1600" dirty="0">
              <a:solidFill>
                <a:schemeClr val="accent3">
                  <a:lumMod val="25000"/>
                </a:schemeClr>
              </a:solidFill>
              <a:latin typeface="Abadi"/>
            </a:endParaRPr>
          </a:p>
          <a:p>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first collected using SpaceX API (a RESTful API) by making a get request to </a:t>
            </a:r>
            <a:r>
              <a:rPr lang="en-US" sz="2200" dirty="0" err="1">
                <a:solidFill>
                  <a:schemeClr val="accent3">
                    <a:lumMod val="25000"/>
                  </a:schemeClr>
                </a:solidFill>
                <a:latin typeface="Abadi" panose="020B0604020104020204" pitchFamily="34" charset="0"/>
              </a:rPr>
              <a:t>theSpaceX</a:t>
            </a:r>
            <a:r>
              <a:rPr lang="en-US" sz="2200" dirty="0">
                <a:solidFill>
                  <a:schemeClr val="accent3">
                    <a:lumMod val="25000"/>
                  </a:schemeClr>
                </a:solidFill>
                <a:latin typeface="Abadi" panose="020B0604020104020204" pitchFamily="34" charset="0"/>
              </a:rPr>
              <a:t> API. This was done by first defining a series helper functions that would help in the use of the API to extract information using identification numbers in the launch data and then requesting rocket launch data from the SpaceX API </a:t>
            </a:r>
            <a:r>
              <a:rPr lang="en-US" sz="2200" dirty="0" err="1">
                <a:solidFill>
                  <a:schemeClr val="accent3">
                    <a:lumMod val="25000"/>
                  </a:schemeClr>
                </a:solidFill>
                <a:latin typeface="Abadi" panose="020B0604020104020204" pitchFamily="34" charset="0"/>
              </a:rPr>
              <a:t>url</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 data was requested and parsed using the GET request and then decoded the response content as </a:t>
            </a:r>
            <a:r>
              <a:rPr lang="en-US" sz="2200" dirty="0" err="1">
                <a:solidFill>
                  <a:schemeClr val="accent3">
                    <a:lumMod val="25000"/>
                  </a:schemeClr>
                </a:solidFill>
                <a:latin typeface="Abadi" panose="020B0604020104020204" pitchFamily="34" charset="0"/>
              </a:rPr>
              <a:t>aJson</a:t>
            </a:r>
            <a:r>
              <a:rPr lang="en-US" sz="2200" dirty="0">
                <a:solidFill>
                  <a:schemeClr val="accent3">
                    <a:lumMod val="25000"/>
                  </a:schemeClr>
                </a:solidFill>
                <a:latin typeface="Abadi" panose="020B0604020104020204" pitchFamily="34" charset="0"/>
              </a:rPr>
              <a:t> result which was then converted into a Pandas data frame. </a:t>
            </a:r>
          </a:p>
          <a:p>
            <a:pPr>
              <a:lnSpc>
                <a:spcPct val="100000"/>
              </a:lnSpc>
              <a:spcBef>
                <a:spcPts val="1400"/>
              </a:spcBef>
            </a:pPr>
            <a:r>
              <a:rPr lang="en-US" sz="2200" dirty="0">
                <a:solidFill>
                  <a:schemeClr val="accent3">
                    <a:lumMod val="25000"/>
                  </a:schemeClr>
                </a:solidFill>
                <a:latin typeface="Abadi" panose="020B0604020104020204" pitchFamily="34" charset="0"/>
              </a:rPr>
              <a:t>performed web scraping to collect Falcon 9 historical launch records from Wikipedia page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275262" cy="4225925"/>
          </a:xfrm>
          <a:prstGeom prst="rect">
            <a:avLst/>
          </a:prstGeom>
        </p:spPr>
        <p:txBody>
          <a:bodyPr vert="horz" lIns="91440" tIns="45720" rIns="91440" bIns="45720" rtlCol="0" anchor="t">
            <a:normAutofit/>
          </a:bodyPr>
          <a:lstStyle/>
          <a:p>
            <a:r>
              <a:rPr lang="en-US" sz="1800" dirty="0"/>
              <a:t>Define auxiliary function to parse the data</a:t>
            </a:r>
          </a:p>
          <a:p>
            <a:r>
              <a:rPr lang="en-US" sz="1800" dirty="0"/>
              <a:t>Retrieve data from the REST API using the method GET</a:t>
            </a:r>
          </a:p>
          <a:p>
            <a:r>
              <a:rPr lang="en-US" sz="1800" dirty="0"/>
              <a:t>Parse the data with the previously built auxiliary functions</a:t>
            </a:r>
          </a:p>
          <a:p>
            <a:r>
              <a:rPr lang="en-US" sz="1800" dirty="0"/>
              <a:t>Store the data in PANDAS </a:t>
            </a:r>
            <a:r>
              <a:rPr lang="en-US" sz="1800" dirty="0" err="1"/>
              <a:t>DataFrame</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154</TotalTime>
  <Words>871</Words>
  <Application>Microsoft Macintosh PowerPoint</Application>
  <PresentationFormat>Widescreen</PresentationFormat>
  <Paragraphs>102</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Alireza Ramezani</cp:lastModifiedBy>
  <cp:revision>199</cp:revision>
  <dcterms:created xsi:type="dcterms:W3CDTF">2021-04-29T18:58:34Z</dcterms:created>
  <dcterms:modified xsi:type="dcterms:W3CDTF">2024-03-29T06:39:40Z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